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13608">
          <p15:clr>
            <a:srgbClr val="A4A3A4"/>
          </p15:clr>
        </p15:guide>
        <p15:guide id="2" pos="90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4B4B"/>
    <a:srgbClr val="FF2929"/>
    <a:srgbClr val="FF6161"/>
    <a:srgbClr val="A8E0D3"/>
    <a:srgbClr val="EF99E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5421" autoAdjust="0"/>
  </p:normalViewPr>
  <p:slideViewPr>
    <p:cSldViewPr>
      <p:cViewPr>
        <p:scale>
          <a:sx n="41" d="100"/>
          <a:sy n="41" d="100"/>
        </p:scale>
        <p:origin x="-132" y="546"/>
      </p:cViewPr>
      <p:guideLst>
        <p:guide orient="horz" pos="13608"/>
        <p:guide pos="907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28/02/2015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a:t>
            </a:fld>
            <a:endParaRPr lang="fr-FR"/>
          </a:p>
        </p:txBody>
      </p:sp>
    </p:spTree>
    <p:extLst>
      <p:ext uri="{BB962C8B-B14F-4D97-AF65-F5344CB8AC3E}">
        <p14:creationId xmlns:p14="http://schemas.microsoft.com/office/powerpoint/2010/main" xmlns="" val="9827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lang="ar-DZ"/>
              <a:pPr>
                <a:defRPr/>
              </a:pPr>
              <a:t>10-05-1436</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a:t>
            </a:fld>
            <a:endParaRPr/>
          </a:p>
        </p:txBody>
      </p:sp>
    </p:spTree>
    <p:extLst>
      <p:ext uri="{BB962C8B-B14F-4D97-AF65-F5344CB8AC3E}">
        <p14:creationId xmlns:p14="http://schemas.microsoft.com/office/powerpoint/2010/main" xmlns="" val="466758190"/>
      </p:ext>
    </p:extLst>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extLst>
      <p:ext uri="{BB962C8B-B14F-4D97-AF65-F5344CB8AC3E}">
        <p14:creationId xmlns:p14="http://schemas.microsoft.com/office/powerpoint/2010/main" xmlns="" val="40987435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1"/>
          <p:cNvSpPr/>
          <p:nvPr/>
        </p:nvSpPr>
        <p:spPr>
          <a:xfrm>
            <a:off x="4197546" y="457188"/>
            <a:ext cx="20696540" cy="3634716"/>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gd name="adj" fmla="val 50113"/>
              </a:avLst>
            </a:prstTxWarp>
            <a:spAutoFit/>
          </a:bodyPr>
          <a:lstStyle/>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كلية العلوم الإنسانية والاجتماعية </a:t>
            </a:r>
          </a:p>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قسم علم الاجتماع والديمغرافيا</a:t>
            </a:r>
          </a:p>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عنوان</a:t>
            </a:r>
            <a:r>
              <a:rPr lang="ar-SA"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 الدراسة: دور</a:t>
            </a: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 الاتصالات الإدارية في خدمة اتخاذ القرار بمؤسسة سونلغاز بالـوادي </a:t>
            </a:r>
            <a:endParaRPr lang="en-US" sz="44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raditional Arabic" panose="02020603050405020304" pitchFamily="18" charset="-78"/>
              <a:cs typeface="Traditional Arabic" panose="02020603050405020304" pitchFamily="18" charset="-78"/>
            </a:endParaRPr>
          </a:p>
          <a:p>
            <a:pPr algn="ctr" fontAlgn="auto">
              <a:spcBef>
                <a:spcPts val="0"/>
              </a:spcBef>
              <a:spcAft>
                <a:spcPts val="0"/>
              </a:spcAft>
              <a:defRPr/>
            </a:pPr>
            <a:endParaRPr lang="en-US" sz="41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raditional Arabic" panose="02020603050405020304" pitchFamily="18" charset="-78"/>
              <a:cs typeface="Traditional Arabic" panose="02020603050405020304" pitchFamily="18" charset="-78"/>
            </a:endParaRPr>
          </a:p>
        </p:txBody>
      </p:sp>
      <p:pic>
        <p:nvPicPr>
          <p:cNvPr id="29" name="Picture 193" descr="Univ-Sigle"/>
          <p:cNvPicPr>
            <a:picLocks noChangeAspect="1"/>
          </p:cNvPicPr>
          <p:nvPr/>
        </p:nvPicPr>
        <p:blipFill>
          <a:blip r:embed="rId3" cstate="print"/>
          <a:stretch>
            <a:fillRect/>
          </a:stretch>
        </p:blipFill>
        <p:spPr>
          <a:xfrm>
            <a:off x="110972" y="457052"/>
            <a:ext cx="4086574" cy="37147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76" name="Rectangle 18"/>
          <p:cNvSpPr>
            <a:spLocks noChangeArrowheads="1"/>
          </p:cNvSpPr>
          <p:nvPr/>
        </p:nvSpPr>
        <p:spPr bwMode="auto">
          <a:xfrm>
            <a:off x="16616378" y="20816882"/>
            <a:ext cx="10009112" cy="1008112"/>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8" name="Text Box 23"/>
          <p:cNvSpPr txBox="1"/>
          <p:nvPr/>
        </p:nvSpPr>
        <p:spPr>
          <a:xfrm>
            <a:off x="19545336" y="21031196"/>
            <a:ext cx="4963194" cy="714376"/>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pitchFamily="34"/>
                <a:cs typeface="+mn-cs"/>
              </a:rPr>
              <a:t>أهداف الدراسة</a:t>
            </a:r>
            <a:endParaRPr lang="fr-FR" sz="4500" b="1" kern="0" dirty="0">
              <a:solidFill>
                <a:srgbClr val="000000"/>
              </a:solidFill>
              <a:latin typeface="Arial" pitchFamily="34"/>
              <a:cs typeface="+mn-cs"/>
            </a:endParaRPr>
          </a:p>
        </p:txBody>
      </p:sp>
      <p:sp>
        <p:nvSpPr>
          <p:cNvPr id="11278" name="Rectangle 18"/>
          <p:cNvSpPr>
            <a:spLocks noChangeArrowheads="1"/>
          </p:cNvSpPr>
          <p:nvPr/>
        </p:nvSpPr>
        <p:spPr bwMode="auto">
          <a:xfrm>
            <a:off x="26403384" y="6672158"/>
            <a:ext cx="2400216" cy="928689"/>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26903450" y="6815034"/>
            <a:ext cx="1900150" cy="71437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raditional Arabic" panose="02020603050405020304" pitchFamily="18" charset="-78"/>
                <a:cs typeface="Traditional Arabic" panose="02020603050405020304" pitchFamily="18" charset="-78"/>
              </a:rPr>
              <a:t>مقدمة</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1282" name="Rectangle 18"/>
          <p:cNvSpPr>
            <a:spLocks noChangeArrowheads="1"/>
          </p:cNvSpPr>
          <p:nvPr/>
        </p:nvSpPr>
        <p:spPr bwMode="auto">
          <a:xfrm>
            <a:off x="19473898" y="28532186"/>
            <a:ext cx="7560840" cy="898812"/>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7" name="Text Box 23"/>
          <p:cNvSpPr txBox="1"/>
          <p:nvPr/>
        </p:nvSpPr>
        <p:spPr>
          <a:xfrm>
            <a:off x="20759782" y="28532186"/>
            <a:ext cx="5429249" cy="83773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منهج الدراسة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1284" name="Rectangle 18"/>
          <p:cNvSpPr>
            <a:spLocks noChangeArrowheads="1"/>
          </p:cNvSpPr>
          <p:nvPr/>
        </p:nvSpPr>
        <p:spPr bwMode="auto">
          <a:xfrm>
            <a:off x="15616246" y="14101710"/>
            <a:ext cx="12539082" cy="1042895"/>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9" name="Text Box 23"/>
          <p:cNvSpPr txBox="1"/>
          <p:nvPr/>
        </p:nvSpPr>
        <p:spPr>
          <a:xfrm>
            <a:off x="18973832" y="14387462"/>
            <a:ext cx="5429249" cy="72007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SA" sz="4500" b="1" kern="0" dirty="0" smtClean="0">
                <a:solidFill>
                  <a:srgbClr val="000000"/>
                </a:solidFill>
                <a:latin typeface="Arial"/>
                <a:cs typeface="+mn-cs"/>
              </a:rPr>
              <a:t>تساؤلات </a:t>
            </a:r>
            <a:r>
              <a:rPr lang="ar-DZ" sz="4500" b="1" kern="0" dirty="0" smtClean="0">
                <a:solidFill>
                  <a:srgbClr val="000000"/>
                </a:solidFill>
                <a:latin typeface="Arial"/>
                <a:cs typeface="+mn-cs"/>
              </a:rPr>
              <a:t> الدراسة</a:t>
            </a:r>
            <a:endParaRPr lang="ar-DZ" sz="4500" b="1" kern="0" dirty="0">
              <a:solidFill>
                <a:srgbClr val="000000"/>
              </a:solidFill>
              <a:latin typeface="Arial"/>
              <a:cs typeface="+mn-cs"/>
            </a:endParaRPr>
          </a:p>
        </p:txBody>
      </p:sp>
      <p:sp>
        <p:nvSpPr>
          <p:cNvPr id="34" name="Organigramme : Processus 33"/>
          <p:cNvSpPr/>
          <p:nvPr/>
        </p:nvSpPr>
        <p:spPr>
          <a:xfrm>
            <a:off x="15616246" y="15459032"/>
            <a:ext cx="12644526" cy="4643470"/>
          </a:xfrm>
          <a:prstGeom prst="flowChartProcess">
            <a:avLst/>
          </a:prstGeom>
          <a:ln>
            <a:noFill/>
          </a:ln>
          <a:effectLst>
            <a:outerShdw blurRad="190500" dist="228600" dir="2700000" algn="ctr">
              <a:srgbClr val="000000">
                <a:alpha val="30000"/>
              </a:srgbClr>
            </a:outerShdw>
            <a:reflection blurRad="6350" stA="50000" endA="300" endPos="55000" dir="5400000" sy="-100000" algn="bl" rotWithShape="0"/>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lIns="91422" tIns="45711" rIns="91422" bIns="45711" rtlCol="1" anchor="t"/>
          <a:lstStyle/>
          <a:p>
            <a:pPr algn="just" rtl="1">
              <a:lnSpc>
                <a:spcPct val="150000"/>
              </a:lnSpc>
            </a:pPr>
            <a:r>
              <a:rPr lang="ar-SA" sz="4000" b="1" dirty="0" smtClean="0">
                <a:latin typeface="Traditional Arabic" panose="02020603050405020304" pitchFamily="18" charset="-78"/>
                <a:cs typeface="Traditional Arabic" panose="02020603050405020304" pitchFamily="18" charset="-78"/>
              </a:rPr>
              <a:t>التساؤل الأول: -هل تساعد أنماط  الاتصال الإدارية في تفعيل خدمة اتخاذ القرارات ؟</a:t>
            </a:r>
          </a:p>
          <a:p>
            <a:pPr lvl="0" algn="just" rtl="1">
              <a:lnSpc>
                <a:spcPct val="150000"/>
              </a:lnSpc>
            </a:pPr>
            <a:r>
              <a:rPr lang="ar-SA" sz="4000" b="1" dirty="0" smtClean="0">
                <a:latin typeface="Traditional Arabic" panose="02020603050405020304" pitchFamily="18" charset="-78"/>
                <a:cs typeface="Traditional Arabic" panose="02020603050405020304" pitchFamily="18" charset="-78"/>
              </a:rPr>
              <a:t>التساؤل الثاني :هل تساهم وسائل الاتصال الإدارية في خدمة اتخاذ القرارات </a:t>
            </a:r>
            <a:r>
              <a:rPr lang="ar-DZ" sz="4000" b="1" dirty="0" smtClean="0">
                <a:latin typeface="Traditional Arabic" panose="02020603050405020304" pitchFamily="18" charset="-78"/>
                <a:cs typeface="Traditional Arabic" panose="02020603050405020304" pitchFamily="18" charset="-78"/>
              </a:rPr>
              <a:t>؟</a:t>
            </a:r>
            <a:endParaRPr lang="ar-SA" sz="4000" b="1" dirty="0" smtClean="0">
              <a:latin typeface="Traditional Arabic" panose="02020603050405020304" pitchFamily="18" charset="-78"/>
              <a:cs typeface="Traditional Arabic" panose="02020603050405020304" pitchFamily="18" charset="-78"/>
            </a:endParaRPr>
          </a:p>
          <a:p>
            <a:pPr lvl="0" algn="just" rtl="1">
              <a:lnSpc>
                <a:spcPct val="150000"/>
              </a:lnSpc>
            </a:pPr>
            <a:r>
              <a:rPr lang="ar-SA" sz="4000" b="1" dirty="0" smtClean="0">
                <a:latin typeface="Traditional Arabic" panose="02020603050405020304" pitchFamily="18" charset="-78"/>
                <a:cs typeface="Traditional Arabic" panose="02020603050405020304" pitchFamily="18" charset="-78"/>
              </a:rPr>
              <a:t>التساؤل الثالث:هل مشاركة العمال في اتخاذ القرار تظهر من خلال تقبل الإدارة لمقترحاتهم </a:t>
            </a:r>
            <a:r>
              <a:rPr lang="ar-DZ" sz="4000" b="1" dirty="0" smtClean="0">
                <a:latin typeface="Traditional Arabic" panose="02020603050405020304" pitchFamily="18" charset="-78"/>
                <a:cs typeface="Traditional Arabic" panose="02020603050405020304" pitchFamily="18" charset="-78"/>
              </a:rPr>
              <a:t>؟</a:t>
            </a:r>
            <a:endParaRPr lang="fr-FR" sz="4000" b="1" dirty="0" smtClean="0">
              <a:latin typeface="Traditional Arabic" panose="02020603050405020304" pitchFamily="18" charset="-78"/>
              <a:cs typeface="Traditional Arabic" panose="02020603050405020304" pitchFamily="18" charset="-78"/>
            </a:endParaRPr>
          </a:p>
          <a:p>
            <a:pPr algn="just" rtl="1">
              <a:lnSpc>
                <a:spcPct val="150000"/>
              </a:lnSpc>
            </a:pPr>
            <a:endParaRPr lang="en-US" sz="4000" b="1" dirty="0">
              <a:latin typeface="Traditional Arabic" panose="02020603050405020304" pitchFamily="18" charset="-78"/>
              <a:cs typeface="Traditional Arabic" panose="02020603050405020304" pitchFamily="18" charset="-78"/>
            </a:endParaRPr>
          </a:p>
        </p:txBody>
      </p:sp>
      <p:sp>
        <p:nvSpPr>
          <p:cNvPr id="25" name="Rectangle 24"/>
          <p:cNvSpPr/>
          <p:nvPr/>
        </p:nvSpPr>
        <p:spPr>
          <a:xfrm>
            <a:off x="18545204" y="29818070"/>
            <a:ext cx="10258396" cy="4188340"/>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lnSpc>
                <a:spcPct val="150000"/>
              </a:lnSpc>
            </a:pPr>
            <a:r>
              <a:rPr lang="ar-SA" sz="4000" b="1" dirty="0" smtClean="0">
                <a:latin typeface="Traditional Arabic" panose="02020603050405020304" pitchFamily="18" charset="-78"/>
                <a:cs typeface="Traditional Arabic" panose="02020603050405020304" pitchFamily="18" charset="-78"/>
              </a:rPr>
              <a:t>قصد تحقيق أهداف البحث والوصول إلى نتائج تفند فرضيات الدراسة</a:t>
            </a:r>
            <a:r>
              <a:rPr lang="ar-DZ" sz="4000" b="1" dirty="0" smtClean="0">
                <a:latin typeface="Traditional Arabic" panose="02020603050405020304" pitchFamily="18" charset="-78"/>
                <a:cs typeface="Traditional Arabic" panose="02020603050405020304" pitchFamily="18" charset="-78"/>
              </a:rPr>
              <a:t>،</a:t>
            </a:r>
            <a:r>
              <a:rPr lang="ar-SA"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تم </a:t>
            </a:r>
            <a:r>
              <a:rPr lang="ar-DZ" sz="4000" b="1" dirty="0">
                <a:latin typeface="Traditional Arabic" panose="02020603050405020304" pitchFamily="18" charset="-78"/>
                <a:cs typeface="Traditional Arabic" panose="02020603050405020304" pitchFamily="18" charset="-78"/>
              </a:rPr>
              <a:t>الاعتماد على المنهج الوصفي </a:t>
            </a:r>
            <a:r>
              <a:rPr lang="ar-SA" sz="4000" b="1" dirty="0" smtClean="0">
                <a:latin typeface="Traditional Arabic" panose="02020603050405020304" pitchFamily="18" charset="-78"/>
                <a:cs typeface="Traditional Arabic" panose="02020603050405020304" pitchFamily="18" charset="-78"/>
              </a:rPr>
              <a:t>التحليلي </a:t>
            </a:r>
            <a:r>
              <a:rPr lang="ar-DZ" sz="4000" b="1" dirty="0" smtClean="0">
                <a:latin typeface="Traditional Arabic" panose="02020603050405020304" pitchFamily="18" charset="-78"/>
                <a:cs typeface="Traditional Arabic" panose="02020603050405020304" pitchFamily="18" charset="-78"/>
              </a:rPr>
              <a:t>الذي </a:t>
            </a:r>
            <a:r>
              <a:rPr lang="ar-DZ" sz="4000" b="1" dirty="0">
                <a:latin typeface="Traditional Arabic" panose="02020603050405020304" pitchFamily="18" charset="-78"/>
                <a:cs typeface="Traditional Arabic" panose="02020603050405020304" pitchFamily="18" charset="-78"/>
              </a:rPr>
              <a:t>يعتبر مناسبا لمجال الدراسة الحالية فمن خلاله </a:t>
            </a:r>
            <a:r>
              <a:rPr lang="ar-DZ" sz="4000" b="1" dirty="0" err="1" smtClean="0">
                <a:latin typeface="Traditional Arabic" panose="02020603050405020304" pitchFamily="18" charset="-78"/>
                <a:cs typeface="Traditional Arabic" panose="02020603050405020304" pitchFamily="18" charset="-78"/>
              </a:rPr>
              <a:t>ت</a:t>
            </a:r>
            <a:r>
              <a:rPr lang="ar-SA" sz="4000" b="1" dirty="0" smtClean="0">
                <a:latin typeface="Traditional Arabic" panose="02020603050405020304" pitchFamily="18" charset="-78"/>
                <a:cs typeface="Traditional Arabic" panose="02020603050405020304" pitchFamily="18" charset="-78"/>
              </a:rPr>
              <a:t>ت</a:t>
            </a:r>
            <a:r>
              <a:rPr lang="ar-DZ" sz="4000" b="1" dirty="0" smtClean="0">
                <a:latin typeface="Traditional Arabic" panose="02020603050405020304" pitchFamily="18" charset="-78"/>
                <a:cs typeface="Traditional Arabic" panose="02020603050405020304" pitchFamily="18" charset="-78"/>
              </a:rPr>
              <a:t>م </a:t>
            </a:r>
            <a:r>
              <a:rPr lang="ar-DZ" sz="4000" b="1" dirty="0">
                <a:latin typeface="Traditional Arabic" panose="02020603050405020304" pitchFamily="18" charset="-78"/>
                <a:cs typeface="Traditional Arabic" panose="02020603050405020304" pitchFamily="18" charset="-78"/>
              </a:rPr>
              <a:t>محاولة الكشف عن </a:t>
            </a:r>
            <a:r>
              <a:rPr lang="ar-DZ" sz="4000" b="1" dirty="0" smtClean="0">
                <a:latin typeface="Traditional Arabic" panose="02020603050405020304" pitchFamily="18" charset="-78"/>
                <a:cs typeface="Traditional Arabic" panose="02020603050405020304" pitchFamily="18" charset="-78"/>
              </a:rPr>
              <a:t>دور </a:t>
            </a:r>
            <a:r>
              <a:rPr lang="ar-SA" sz="4000" b="1" dirty="0" smtClean="0">
                <a:latin typeface="Traditional Arabic" panose="02020603050405020304" pitchFamily="18" charset="-78"/>
                <a:cs typeface="Traditional Arabic" panose="02020603050405020304" pitchFamily="18" charset="-78"/>
              </a:rPr>
              <a:t>تكوين في تحقيق فعالية أداء</a:t>
            </a:r>
            <a:r>
              <a:rPr lang="ar-DZ" sz="4000" b="1" dirty="0" smtClean="0">
                <a:latin typeface="Traditional Arabic" panose="02020603050405020304" pitchFamily="18" charset="-78"/>
                <a:cs typeface="Traditional Arabic" panose="02020603050405020304" pitchFamily="18" charset="-78"/>
              </a:rPr>
              <a:t>.</a:t>
            </a:r>
            <a:endParaRPr lang="en-US" sz="4000" b="1" dirty="0">
              <a:solidFill>
                <a:srgbClr val="000000"/>
              </a:solidFill>
              <a:latin typeface="Simplified Arabic" pitchFamily="18" charset="-78"/>
              <a:cs typeface="Simplified Arabic" pitchFamily="18" charset="-78"/>
            </a:endParaRPr>
          </a:p>
        </p:txBody>
      </p:sp>
      <p:pic>
        <p:nvPicPr>
          <p:cNvPr id="1026" name="Image 1" descr="C:\Users\COMTEL\Desktop\Capture.PNG"/>
          <p:cNvPicPr>
            <a:picLocks noChangeAspect="1" noChangeArrowheads="1"/>
          </p:cNvPicPr>
          <p:nvPr/>
        </p:nvPicPr>
        <p:blipFill>
          <a:blip r:embed="rId4"/>
          <a:srcRect/>
          <a:stretch>
            <a:fillRect/>
          </a:stretch>
        </p:blipFill>
        <p:spPr bwMode="auto">
          <a:xfrm>
            <a:off x="25046062" y="385614"/>
            <a:ext cx="3757538" cy="3714776"/>
          </a:xfrm>
          <a:prstGeom prst="rect">
            <a:avLst/>
          </a:prstGeom>
          <a:noFill/>
          <a:ln w="9525">
            <a:noFill/>
            <a:miter lim="800000"/>
            <a:headEnd/>
            <a:tailEnd/>
          </a:ln>
        </p:spPr>
      </p:pic>
      <p:sp>
        <p:nvSpPr>
          <p:cNvPr id="2" name="Rectangle à coins arrondis 1"/>
          <p:cNvSpPr/>
          <p:nvPr/>
        </p:nvSpPr>
        <p:spPr>
          <a:xfrm>
            <a:off x="11830032" y="3957514"/>
            <a:ext cx="6929486" cy="3071834"/>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1" anchor="ctr"/>
          <a:lstStyle/>
          <a:p>
            <a:pPr algn="r"/>
            <a:r>
              <a:rPr lang="ar-DZ" sz="4000" b="1" dirty="0" smtClean="0">
                <a:latin typeface="Traditional Arabic" panose="02020603050405020304" pitchFamily="18" charset="-78"/>
                <a:cs typeface="Traditional Arabic" panose="02020603050405020304" pitchFamily="18" charset="-78"/>
              </a:rPr>
              <a:t>الاسم واللقب:   </a:t>
            </a:r>
            <a:r>
              <a:rPr lang="ar-DZ" sz="4000" b="1" dirty="0" err="1" smtClean="0">
                <a:latin typeface="Traditional Arabic" panose="02020603050405020304" pitchFamily="18" charset="-78"/>
                <a:cs typeface="Traditional Arabic" panose="02020603050405020304" pitchFamily="18" charset="-78"/>
              </a:rPr>
              <a:t>امال</a:t>
            </a:r>
            <a:r>
              <a:rPr lang="ar-DZ" sz="4000" b="1" dirty="0" smtClean="0">
                <a:latin typeface="Traditional Arabic" panose="02020603050405020304" pitchFamily="18" charset="-78"/>
                <a:cs typeface="Traditional Arabic" panose="02020603050405020304" pitchFamily="18" charset="-78"/>
              </a:rPr>
              <a:t> بالعيد</a:t>
            </a:r>
          </a:p>
          <a:p>
            <a:pPr algn="r"/>
            <a:r>
              <a:rPr lang="ar-DZ" sz="4000" b="1" dirty="0" smtClean="0">
                <a:latin typeface="Traditional Arabic" panose="02020603050405020304" pitchFamily="18" charset="-78"/>
                <a:cs typeface="Traditional Arabic" panose="02020603050405020304" pitchFamily="18" charset="-78"/>
              </a:rPr>
              <a:t>إشراف الأستاذ: </a:t>
            </a:r>
            <a:r>
              <a:rPr lang="ar-DZ" sz="4000" b="1" dirty="0" err="1" smtClean="0">
                <a:latin typeface="Traditional Arabic" panose="02020603050405020304" pitchFamily="18" charset="-78"/>
                <a:cs typeface="Traditional Arabic" panose="02020603050405020304" pitchFamily="18" charset="-78"/>
              </a:rPr>
              <a:t>أ</a:t>
            </a:r>
            <a:r>
              <a:rPr lang="ar-SA" sz="4000" b="1" dirty="0" smtClean="0">
                <a:latin typeface="Traditional Arabic" panose="02020603050405020304" pitchFamily="18" charset="-78"/>
                <a:cs typeface="Traditional Arabic" panose="02020603050405020304" pitchFamily="18" charset="-78"/>
              </a:rPr>
              <a:t>\</a:t>
            </a:r>
            <a:r>
              <a:rPr lang="ar-DZ" sz="4000" b="1" dirty="0" err="1" smtClean="0">
                <a:latin typeface="Traditional Arabic" panose="02020603050405020304" pitchFamily="18" charset="-78"/>
                <a:cs typeface="Traditional Arabic" panose="02020603050405020304" pitchFamily="18" charset="-78"/>
              </a:rPr>
              <a:t>بويعلي</a:t>
            </a:r>
            <a:r>
              <a:rPr lang="ar-DZ" sz="4000" b="1" dirty="0" smtClean="0">
                <a:latin typeface="Traditional Arabic" panose="02020603050405020304" pitchFamily="18" charset="-78"/>
                <a:cs typeface="Traditional Arabic" panose="02020603050405020304" pitchFamily="18" charset="-78"/>
              </a:rPr>
              <a:t> وسيلة</a:t>
            </a:r>
            <a:endParaRPr lang="ar-SA" sz="4000" b="1" dirty="0" smtClean="0">
              <a:latin typeface="Traditional Arabic" panose="02020603050405020304" pitchFamily="18" charset="-78"/>
              <a:cs typeface="Traditional Arabic" panose="02020603050405020304" pitchFamily="18" charset="-78"/>
            </a:endParaRPr>
          </a:p>
          <a:p>
            <a:r>
              <a:rPr lang="fr-FR" sz="4000" dirty="0" smtClean="0"/>
              <a:t>Belaid392015 @</a:t>
            </a:r>
            <a:r>
              <a:rPr lang="fr-FR" sz="4000" b="1" dirty="0" err="1" smtClean="0">
                <a:latin typeface="Traditional Arabic" panose="02020603050405020304" pitchFamily="18" charset="-78"/>
                <a:cs typeface="Traditional Arabic" panose="02020603050405020304" pitchFamily="18" charset="-78"/>
              </a:rPr>
              <a:t>Gmail.com</a:t>
            </a:r>
            <a:endParaRPr lang="ar-DZ" sz="4000" b="1" dirty="0" smtClean="0">
              <a:latin typeface="Traditional Arabic" panose="02020603050405020304" pitchFamily="18" charset="-78"/>
              <a:cs typeface="Traditional Arabic" panose="02020603050405020304" pitchFamily="18" charset="-78"/>
            </a:endParaRPr>
          </a:p>
          <a:p>
            <a:pPr algn="r"/>
            <a:endParaRPr lang="ar-DZ" sz="4000" dirty="0">
              <a:latin typeface="Traditional Arabic" panose="02020603050405020304" pitchFamily="18" charset="-78"/>
              <a:cs typeface="Traditional Arabic" panose="02020603050405020304" pitchFamily="18" charset="-78"/>
            </a:endParaRPr>
          </a:p>
        </p:txBody>
      </p:sp>
      <p:sp>
        <p:nvSpPr>
          <p:cNvPr id="3" name="Ellipse 2"/>
          <p:cNvSpPr/>
          <p:nvPr/>
        </p:nvSpPr>
        <p:spPr>
          <a:xfrm>
            <a:off x="15759122" y="6811629"/>
            <a:ext cx="12864816" cy="7147205"/>
          </a:xfrm>
          <a:prstGeom prst="ellips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vert="horz" rtlCol="1" anchor="t"/>
          <a:lstStyle/>
          <a:p>
            <a:pPr algn="r" rtl="1"/>
            <a:r>
              <a:rPr lang="ar-DZ" sz="4000" dirty="0" smtClean="0"/>
              <a:t> </a:t>
            </a:r>
            <a:r>
              <a:rPr lang="ar-DZ" sz="4000" b="1" dirty="0" smtClean="0">
                <a:latin typeface="Traditional Arabic" panose="02020603050405020304" pitchFamily="18" charset="-78"/>
                <a:cs typeface="Traditional Arabic" panose="02020603050405020304" pitchFamily="18" charset="-78"/>
              </a:rPr>
              <a:t>تسعى هذه الدراسة الى معالجة احد أهم المواضيع التي لها علاقة مباشرة بالفرد داخل التنظيم فالاتصال يكون بين الأفراد بالاعتماد على أساليب وسائل معينة وقد يكون مباشر بين الأفراد , كما أن القرار يكون متخذ من قبل الأفراد .</a:t>
            </a:r>
            <a:endParaRPr lang="en-US" sz="4000" b="1" dirty="0" smtClean="0">
              <a:latin typeface="Traditional Arabic" panose="02020603050405020304" pitchFamily="18" charset="-78"/>
              <a:cs typeface="Traditional Arabic" panose="02020603050405020304" pitchFamily="18" charset="-78"/>
            </a:endParaRPr>
          </a:p>
          <a:p>
            <a:pPr algn="r"/>
            <a:r>
              <a:rPr lang="ar-DZ" sz="4000" b="1" dirty="0" smtClean="0">
                <a:latin typeface="Traditional Arabic" panose="02020603050405020304" pitchFamily="18" charset="-78"/>
                <a:cs typeface="Traditional Arabic" panose="02020603050405020304" pitchFamily="18" charset="-78"/>
              </a:rPr>
              <a:t>كما تتضح أهمية كذلك  من خلال أهمية الاتصال في المؤسسة ودورة في ضمان توفر المعلومات  ,ومدى تحقيق المؤسسة لأهدافها باتخاذ القرارات الصائبة من خلال مختلف البدائل ومختلف التقنيات المطبقة في ذلك .</a:t>
            </a:r>
            <a:endParaRPr lang="fr-FR" sz="4000" dirty="0"/>
          </a:p>
        </p:txBody>
      </p:sp>
      <p:sp>
        <p:nvSpPr>
          <p:cNvPr id="19" name="Rectangle 18"/>
          <p:cNvSpPr>
            <a:spLocks noChangeArrowheads="1"/>
          </p:cNvSpPr>
          <p:nvPr/>
        </p:nvSpPr>
        <p:spPr bwMode="auto">
          <a:xfrm>
            <a:off x="3543552" y="6653451"/>
            <a:ext cx="8189455" cy="928689"/>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21" name="Text Box 23"/>
          <p:cNvSpPr txBox="1"/>
          <p:nvPr/>
        </p:nvSpPr>
        <p:spPr>
          <a:xfrm>
            <a:off x="5229173" y="6653450"/>
            <a:ext cx="4929186" cy="928690"/>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raditional Arabic" panose="02020603050405020304" pitchFamily="18" charset="-78"/>
                <a:cs typeface="Traditional Arabic" panose="02020603050405020304" pitchFamily="18" charset="-78"/>
              </a:rPr>
              <a:t>تحديد الإشكالية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6" name="Rectangle à coins arrondis 5"/>
          <p:cNvSpPr/>
          <p:nvPr/>
        </p:nvSpPr>
        <p:spPr>
          <a:xfrm>
            <a:off x="0" y="7529414"/>
            <a:ext cx="15483648" cy="17798516"/>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1" anchor="t"/>
          <a:lstStyle/>
          <a:p>
            <a:pPr algn="r" rtl="1"/>
            <a:r>
              <a:rPr lang="ar-DZ" sz="4000" b="1" dirty="0" smtClean="0">
                <a:latin typeface="Traditional Arabic" panose="02020603050405020304" pitchFamily="18" charset="-78"/>
                <a:cs typeface="Traditional Arabic" panose="02020603050405020304" pitchFamily="18" charset="-78"/>
              </a:rPr>
              <a:t>إ</a:t>
            </a:r>
            <a:r>
              <a:rPr lang="ar-SA" sz="4000" b="1" dirty="0" smtClean="0">
                <a:latin typeface="Traditional Arabic" panose="02020603050405020304" pitchFamily="18" charset="-78"/>
                <a:cs typeface="Traditional Arabic" panose="02020603050405020304" pitchFamily="18" charset="-78"/>
              </a:rPr>
              <a:t>ن </a:t>
            </a:r>
            <a:r>
              <a:rPr lang="ar-SA" sz="4000" b="1" dirty="0" smtClean="0">
                <a:latin typeface="Traditional Arabic" panose="02020603050405020304" pitchFamily="18" charset="-78"/>
                <a:cs typeface="Traditional Arabic" panose="02020603050405020304" pitchFamily="18" charset="-78"/>
              </a:rPr>
              <a:t>المنظمة كنسق اجتماعي مفتوح تؤثر وتتأثر مع  محيطها فهي ليست خلية إقتصادية فقط , </a:t>
            </a:r>
            <a:r>
              <a:rPr lang="ar-SA" sz="4000" b="1" dirty="0" err="1" smtClean="0">
                <a:latin typeface="Traditional Arabic" panose="02020603050405020304" pitchFamily="18" charset="-78"/>
                <a:cs typeface="Traditional Arabic" panose="02020603050405020304" pitchFamily="18" charset="-78"/>
              </a:rPr>
              <a:t>وانما</a:t>
            </a:r>
            <a:r>
              <a:rPr lang="ar-SA" sz="4000" b="1" dirty="0" smtClean="0">
                <a:latin typeface="Traditional Arabic" panose="02020603050405020304" pitchFamily="18" charset="-78"/>
                <a:cs typeface="Traditional Arabic" panose="02020603050405020304" pitchFamily="18" charset="-78"/>
              </a:rPr>
              <a:t> مجال يلتقي فيه الأفراد لتنظيم علاقاتهم الإجتماعية والمهنية من أجل تحقيق هدف معين , وأن كل مؤسسة مهما كانت طبيعتها فهي بحاجة ماسة الى أفرد يجمع بينهم العمل لتحقيق أهداف معينة ومحددة , كما يخضعون لمجموعة قواعد وقوانين تنظيمية ,حيث ينتج في الغالب عن هذا التفاعل أشكال مختلفة في الإتصال  وتبادل المعلومات ضمن نسق تنظيمي معين.</a:t>
            </a:r>
            <a:endParaRPr lang="en-US" sz="4000" b="1" dirty="0" smtClean="0">
              <a:latin typeface="Traditional Arabic" panose="02020603050405020304" pitchFamily="18" charset="-78"/>
              <a:cs typeface="Traditional Arabic" panose="02020603050405020304" pitchFamily="18" charset="-78"/>
            </a:endParaRPr>
          </a:p>
          <a:p>
            <a:pPr algn="r" rtl="1"/>
            <a:r>
              <a:rPr lang="ar-SA" sz="4000" b="1" dirty="0" smtClean="0">
                <a:latin typeface="Traditional Arabic" panose="02020603050405020304" pitchFamily="18" charset="-78"/>
                <a:cs typeface="Traditional Arabic" panose="02020603050405020304" pitchFamily="18" charset="-78"/>
              </a:rPr>
              <a:t>   فالاتصالات هي مسؤولية إدارية من الدرجة الأولى، ولكي تحقق الإدارات هذا فإنها بحاجة إلى إدراك طبيعة شبكات الاتصال في مؤسساتها ، آي تحدد من ناحية فعالية الاتصال وأفضل الوسائل المؤدية إليه</a:t>
            </a:r>
            <a:r>
              <a:rPr lang="en-US" sz="4000" b="1" dirty="0" smtClean="0">
                <a:latin typeface="Traditional Arabic" panose="02020603050405020304" pitchFamily="18" charset="-78"/>
                <a:cs typeface="Traditional Arabic" panose="02020603050405020304" pitchFamily="18" charset="-78"/>
              </a:rPr>
              <a:t>. </a:t>
            </a:r>
            <a:r>
              <a:rPr lang="ar-SA" sz="4000" b="1" dirty="0" smtClean="0">
                <a:latin typeface="Traditional Arabic" panose="02020603050405020304" pitchFamily="18" charset="-78"/>
                <a:cs typeface="Traditional Arabic" panose="02020603050405020304" pitchFamily="18" charset="-78"/>
              </a:rPr>
              <a:t>ومن ناحية أخرى فإن إدراك طبيعة الشبكات يسهل على المتصل إعداد رسالته المناسبة، لتكون ذات تأثير أكبر،كما أن الاتصال الجيد يتيح فرصة التعرف على أفضل الاختيارات والبدائل بشأن اتخاذ القرار المناسب وذلك بإدماج المعلومات المختلفة لاتخاذ  القرار الأفضل.</a:t>
            </a:r>
            <a:endParaRPr lang="en-US" sz="4000" b="1" dirty="0" smtClean="0">
              <a:latin typeface="Traditional Arabic" panose="02020603050405020304" pitchFamily="18" charset="-78"/>
              <a:cs typeface="Traditional Arabic" panose="02020603050405020304" pitchFamily="18" charset="-78"/>
            </a:endParaRPr>
          </a:p>
          <a:p>
            <a:pPr algn="r" rtl="1"/>
            <a:r>
              <a:rPr lang="ar-SA" sz="4000" b="1" dirty="0" smtClean="0">
                <a:latin typeface="Traditional Arabic" panose="02020603050405020304" pitchFamily="18" charset="-78"/>
                <a:cs typeface="Traditional Arabic" panose="02020603050405020304" pitchFamily="18" charset="-78"/>
              </a:rPr>
              <a:t>   فعملية اتخاذ القرار تعد جوهر العملية الإدارية والمحور الأساسي الفعال لدراسة الإدارة ونشاطاتها</a:t>
            </a:r>
            <a:r>
              <a:rPr lang="en-US" sz="4000" b="1" dirty="0" smtClean="0">
                <a:latin typeface="Traditional Arabic" panose="02020603050405020304" pitchFamily="18" charset="-78"/>
                <a:cs typeface="Traditional Arabic" panose="02020603050405020304" pitchFamily="18" charset="-78"/>
              </a:rPr>
              <a:t>.</a:t>
            </a:r>
            <a:r>
              <a:rPr lang="ar-SA" sz="4000" b="1" dirty="0" smtClean="0">
                <a:latin typeface="Traditional Arabic" panose="02020603050405020304" pitchFamily="18" charset="-78"/>
                <a:cs typeface="Traditional Arabic" panose="02020603050405020304" pitchFamily="18" charset="-78"/>
              </a:rPr>
              <a:t>وهي لا تقل أهمية عن باقي العمليات الإدارية لأنها الوسيلة المعبرة عن قدرة المؤسسة</a:t>
            </a:r>
            <a:r>
              <a:rPr lang="en-US" sz="4000" b="1" dirty="0" smtClean="0">
                <a:latin typeface="Traditional Arabic" panose="02020603050405020304" pitchFamily="18" charset="-78"/>
                <a:cs typeface="Traditional Arabic" panose="02020603050405020304" pitchFamily="18" charset="-78"/>
              </a:rPr>
              <a:t>   </a:t>
            </a:r>
            <a:r>
              <a:rPr lang="ar-SA" sz="4000" b="1" dirty="0" smtClean="0">
                <a:latin typeface="Traditional Arabic" panose="02020603050405020304" pitchFamily="18" charset="-78"/>
                <a:cs typeface="Traditional Arabic" panose="02020603050405020304" pitchFamily="18" charset="-78"/>
              </a:rPr>
              <a:t>في الوصول  إلى الأهداف المرجوة</a:t>
            </a:r>
            <a:r>
              <a:rPr lang="en-US" sz="4000" b="1" dirty="0" smtClean="0">
                <a:latin typeface="Traditional Arabic" panose="02020603050405020304" pitchFamily="18" charset="-78"/>
                <a:cs typeface="Traditional Arabic" panose="02020603050405020304" pitchFamily="18" charset="-78"/>
              </a:rPr>
              <a:t>. </a:t>
            </a:r>
            <a:r>
              <a:rPr lang="ar-SA" sz="4000" b="1" dirty="0" smtClean="0">
                <a:latin typeface="Traditional Arabic" panose="02020603050405020304" pitchFamily="18" charset="-78"/>
                <a:cs typeface="Traditional Arabic" panose="02020603050405020304" pitchFamily="18" charset="-78"/>
              </a:rPr>
              <a:t>كما أن عملية اتخاذ القرار تنتشر في جميع المستويات الهرمية، ويقوم </a:t>
            </a:r>
            <a:r>
              <a:rPr lang="ar-SA" sz="4000" b="1" dirty="0" err="1" smtClean="0">
                <a:latin typeface="Traditional Arabic" panose="02020603050405020304" pitchFamily="18" charset="-78"/>
                <a:cs typeface="Traditional Arabic" panose="02020603050405020304" pitchFamily="18" charset="-78"/>
              </a:rPr>
              <a:t>بها</a:t>
            </a:r>
            <a:r>
              <a:rPr lang="ar-SA" sz="4000" b="1" dirty="0" smtClean="0">
                <a:latin typeface="Traditional Arabic" panose="02020603050405020304" pitchFamily="18" charset="-78"/>
                <a:cs typeface="Traditional Arabic" panose="02020603050405020304" pitchFamily="18" charset="-78"/>
              </a:rPr>
              <a:t> كل إداري، من خلال المسؤولية اللازمة لأداء الدور الذي يقوم </a:t>
            </a:r>
            <a:r>
              <a:rPr lang="ar-SA" sz="4000" b="1" dirty="0" err="1" smtClean="0">
                <a:latin typeface="Traditional Arabic" panose="02020603050405020304" pitchFamily="18" charset="-78"/>
                <a:cs typeface="Traditional Arabic" panose="02020603050405020304" pitchFamily="18" charset="-78"/>
              </a:rPr>
              <a:t>به</a:t>
            </a:r>
            <a:r>
              <a:rPr lang="ar-SA" sz="4000" b="1" dirty="0" smtClean="0">
                <a:latin typeface="Traditional Arabic" panose="02020603050405020304" pitchFamily="18" charset="-78"/>
                <a:cs typeface="Traditional Arabic" panose="02020603050405020304" pitchFamily="18" charset="-78"/>
              </a:rPr>
              <a:t> .</a:t>
            </a:r>
            <a:endParaRPr lang="en-US" sz="4000" b="1" dirty="0" smtClean="0">
              <a:latin typeface="Traditional Arabic" panose="02020603050405020304" pitchFamily="18" charset="-78"/>
              <a:cs typeface="Traditional Arabic" panose="02020603050405020304" pitchFamily="18" charset="-78"/>
            </a:endParaRPr>
          </a:p>
          <a:p>
            <a:pPr algn="r" rtl="1"/>
            <a:r>
              <a:rPr lang="ar-SA" sz="4000" b="1" dirty="0" smtClean="0">
                <a:latin typeface="Traditional Arabic" panose="02020603050405020304" pitchFamily="18" charset="-78"/>
                <a:cs typeface="Traditional Arabic" panose="02020603050405020304" pitchFamily="18" charset="-78"/>
              </a:rPr>
              <a:t>   وينبغي على كل فرد معرفة موقعه ودوره وعلاقته مع الآخرين إضافة إلى التحديد الدقيق الذي يشغله الفرد حين يتخذ قراراته وهذا ما يقربه من الرشد والعقلانية وفي اتخاذ القرارات ,ويستطيع التنظيم أن يقوم بهذه الوظيفة من خلال تحديد المسؤوليات لكل عضو فيه , ووضع الأهداف مع تحديد الآليات وحصر البدائل التي يرتكز عليها في اتخاذ قراراته والتأثرات التي يخضع لها.</a:t>
            </a:r>
            <a:endParaRPr lang="en-US" sz="4000" b="1" dirty="0" smtClean="0">
              <a:latin typeface="Traditional Arabic" panose="02020603050405020304" pitchFamily="18" charset="-78"/>
              <a:cs typeface="Traditional Arabic" panose="02020603050405020304" pitchFamily="18" charset="-78"/>
            </a:endParaRPr>
          </a:p>
          <a:p>
            <a:pPr algn="r" rtl="1"/>
            <a:r>
              <a:rPr lang="ar-SA" sz="4000" b="1" dirty="0" smtClean="0">
                <a:latin typeface="Traditional Arabic" panose="02020603050405020304" pitchFamily="18" charset="-78"/>
                <a:cs typeface="Traditional Arabic" panose="02020603050405020304" pitchFamily="18" charset="-78"/>
              </a:rPr>
              <a:t>   وتسعى المنظمات في ظل هذه الظروف للبقاء والاستمرار , وهذا مرهون بمدى صحة ودقة القرارات المتخذة وبالتالي مدى رسم الأهداف الصحيحة وتحقيقها بفعالية ويتطلب ذلك الاستفادة من كافة موارد المنظمة البشرية والمادية والمعلوماتية ذلك أن عملية اتخاذ القرار وإن كانت الوظيفة الأساسية  للقادة  فهم لا </a:t>
            </a:r>
            <a:r>
              <a:rPr lang="ar-SA" sz="4000" b="1" dirty="0" err="1" smtClean="0">
                <a:latin typeface="Traditional Arabic" panose="02020603050405020304" pitchFamily="18" charset="-78"/>
                <a:cs typeface="Traditional Arabic" panose="02020603050405020304" pitchFamily="18" charset="-78"/>
              </a:rPr>
              <a:t>يستطعون</a:t>
            </a:r>
            <a:r>
              <a:rPr lang="ar-SA" sz="4000" b="1" dirty="0" smtClean="0">
                <a:latin typeface="Traditional Arabic" panose="02020603050405020304" pitchFamily="18" charset="-78"/>
                <a:cs typeface="Traditional Arabic" panose="02020603050405020304" pitchFamily="18" charset="-78"/>
              </a:rPr>
              <a:t> القيام </a:t>
            </a:r>
            <a:r>
              <a:rPr lang="ar-SA" sz="4000" b="1" dirty="0" err="1" smtClean="0">
                <a:latin typeface="Traditional Arabic" panose="02020603050405020304" pitchFamily="18" charset="-78"/>
                <a:cs typeface="Traditional Arabic" panose="02020603050405020304" pitchFamily="18" charset="-78"/>
              </a:rPr>
              <a:t>بها</a:t>
            </a:r>
            <a:r>
              <a:rPr lang="ar-SA" sz="4000" b="1" dirty="0" smtClean="0">
                <a:latin typeface="Traditional Arabic" panose="02020603050405020304" pitchFamily="18" charset="-78"/>
                <a:cs typeface="Traditional Arabic" panose="02020603050405020304" pitchFamily="18" charset="-78"/>
              </a:rPr>
              <a:t> بمعزل عن العمال والمتخصصين في المنظمة لكي يضمن نجاحها, وتبقى المعلومات المنبع المغذي لعملية اتخاذ القرار ومن هذا المطلق نطرح الإشكال التالي : </a:t>
            </a:r>
            <a:endParaRPr lang="en-US" sz="4000" b="1" dirty="0" smtClean="0">
              <a:latin typeface="Traditional Arabic" panose="02020603050405020304" pitchFamily="18" charset="-78"/>
              <a:cs typeface="Traditional Arabic" panose="02020603050405020304" pitchFamily="18" charset="-78"/>
            </a:endParaRPr>
          </a:p>
          <a:p>
            <a:pPr algn="r" rtl="1"/>
            <a:r>
              <a:rPr lang="ar-SA" sz="4000" b="1" dirty="0" smtClean="0">
                <a:latin typeface="Traditional Arabic" panose="02020603050405020304" pitchFamily="18" charset="-78"/>
                <a:cs typeface="Traditional Arabic" panose="02020603050405020304" pitchFamily="18" charset="-78"/>
              </a:rPr>
              <a:t>   ما هو دور الاتصال الإدارية في عملية اتخاذ القرار ؟</a:t>
            </a:r>
          </a:p>
        </p:txBody>
      </p:sp>
      <p:sp>
        <p:nvSpPr>
          <p:cNvPr id="26" name="Rectangle 24"/>
          <p:cNvSpPr/>
          <p:nvPr/>
        </p:nvSpPr>
        <p:spPr>
          <a:xfrm>
            <a:off x="15687684" y="22031328"/>
            <a:ext cx="13115916" cy="6231453"/>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lnSpc>
                <a:spcPct val="150000"/>
              </a:lnSpc>
            </a:pPr>
            <a:r>
              <a:rPr lang="ar-DZ" sz="4000" b="1" dirty="0" smtClean="0">
                <a:latin typeface="Traditional Arabic" panose="02020603050405020304" pitchFamily="18" charset="-78"/>
                <a:cs typeface="Traditional Arabic" panose="02020603050405020304" pitchFamily="18" charset="-78"/>
              </a:rPr>
              <a:t>تتمثل أهداف الدراسة في ما يلي :</a:t>
            </a:r>
            <a:endParaRPr lang="en-US" sz="4000" b="1" dirty="0" smtClean="0">
              <a:latin typeface="Traditional Arabic" panose="02020603050405020304" pitchFamily="18" charset="-78"/>
              <a:cs typeface="Traditional Arabic" panose="02020603050405020304" pitchFamily="18" charset="-78"/>
            </a:endParaRPr>
          </a:p>
          <a:p>
            <a:pPr algn="just" rtl="1">
              <a:lnSpc>
                <a:spcPct val="150000"/>
              </a:lnSpc>
            </a:pPr>
            <a:r>
              <a:rPr lang="ar-DZ" sz="4000" b="1" dirty="0" smtClean="0">
                <a:latin typeface="Traditional Arabic" panose="02020603050405020304" pitchFamily="18" charset="-78"/>
                <a:cs typeface="Traditional Arabic" panose="02020603050405020304" pitchFamily="18" charset="-78"/>
              </a:rPr>
              <a:t>أ – التعرف على نمط الاتصال السائد في المؤسسة ومساهمته في اتخاذ القرار .</a:t>
            </a:r>
            <a:endParaRPr lang="en-US" sz="4000" b="1" dirty="0" smtClean="0">
              <a:latin typeface="Traditional Arabic" panose="02020603050405020304" pitchFamily="18" charset="-78"/>
              <a:cs typeface="Traditional Arabic" panose="02020603050405020304" pitchFamily="18" charset="-78"/>
            </a:endParaRPr>
          </a:p>
          <a:p>
            <a:pPr algn="just" rtl="1">
              <a:lnSpc>
                <a:spcPct val="150000"/>
              </a:lnSpc>
            </a:pPr>
            <a:r>
              <a:rPr lang="ar-DZ" sz="4000" b="1" dirty="0" smtClean="0">
                <a:latin typeface="Traditional Arabic" panose="02020603050405020304" pitchFamily="18" charset="-78"/>
                <a:cs typeface="Traditional Arabic" panose="02020603050405020304" pitchFamily="18" charset="-78"/>
              </a:rPr>
              <a:t>ب – تحديد مدى فعالية وسائل الاتصال المستخدمة في المؤسسة وأهميتها في اتخاذ القرار .</a:t>
            </a:r>
            <a:endParaRPr lang="en-US" sz="4000" b="1" dirty="0" smtClean="0">
              <a:latin typeface="Traditional Arabic" panose="02020603050405020304" pitchFamily="18" charset="-78"/>
              <a:cs typeface="Traditional Arabic" panose="02020603050405020304" pitchFamily="18" charset="-78"/>
            </a:endParaRPr>
          </a:p>
          <a:p>
            <a:pPr algn="just" rtl="1">
              <a:lnSpc>
                <a:spcPct val="150000"/>
              </a:lnSpc>
            </a:pPr>
            <a:r>
              <a:rPr lang="ar-DZ" sz="4000" b="1" dirty="0" smtClean="0">
                <a:latin typeface="Traditional Arabic" panose="02020603050405020304" pitchFamily="18" charset="-78"/>
                <a:cs typeface="Traditional Arabic" panose="02020603050405020304" pitchFamily="18" charset="-78"/>
              </a:rPr>
              <a:t>ج- معرفة كيف تظهر مشاركة العاملين في اتخاذ القرار ومدى تقبل الإدارة لإقتراحتهم </a:t>
            </a:r>
            <a:endParaRPr lang="en-US" sz="4000" b="1" dirty="0" smtClean="0">
              <a:latin typeface="Traditional Arabic" panose="02020603050405020304" pitchFamily="18" charset="-78"/>
              <a:cs typeface="Traditional Arabic" panose="02020603050405020304" pitchFamily="18" charset="-78"/>
            </a:endParaRPr>
          </a:p>
          <a:p>
            <a:pPr algn="just" rtl="1">
              <a:lnSpc>
                <a:spcPct val="150000"/>
              </a:lnSpc>
            </a:pPr>
            <a:r>
              <a:rPr lang="ar-DZ" sz="4000" b="1" dirty="0" smtClean="0">
                <a:latin typeface="Traditional Arabic" panose="02020603050405020304" pitchFamily="18" charset="-78"/>
                <a:cs typeface="Traditional Arabic" panose="02020603050405020304" pitchFamily="18" charset="-78"/>
              </a:rPr>
              <a:t>د- معرفة دور الاتصالات الإدارية في خدمة اتخاذ القرار</a:t>
            </a:r>
            <a:r>
              <a:rPr lang="ar-DZ" sz="4000" dirty="0" smtClean="0"/>
              <a:t> </a:t>
            </a:r>
            <a:endParaRPr lang="en-US" sz="4000" dirty="0" smtClean="0"/>
          </a:p>
        </p:txBody>
      </p:sp>
      <p:sp>
        <p:nvSpPr>
          <p:cNvPr id="33" name="Rectangle 18"/>
          <p:cNvSpPr>
            <a:spLocks noChangeArrowheads="1"/>
          </p:cNvSpPr>
          <p:nvPr/>
        </p:nvSpPr>
        <p:spPr bwMode="auto">
          <a:xfrm>
            <a:off x="2114464" y="25531790"/>
            <a:ext cx="9865098" cy="1224147"/>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35" name="Text Box 23"/>
          <p:cNvSpPr txBox="1"/>
          <p:nvPr/>
        </p:nvSpPr>
        <p:spPr>
          <a:xfrm>
            <a:off x="4257604" y="25603228"/>
            <a:ext cx="5429249" cy="98308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أدوات البحث</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39" name="Rectangle 18"/>
          <p:cNvSpPr>
            <a:spLocks noChangeArrowheads="1"/>
          </p:cNvSpPr>
          <p:nvPr/>
        </p:nvSpPr>
        <p:spPr bwMode="auto">
          <a:xfrm>
            <a:off x="9901206" y="34175788"/>
            <a:ext cx="9521603" cy="1657611"/>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0" name="Text Box 23"/>
          <p:cNvSpPr txBox="1"/>
          <p:nvPr/>
        </p:nvSpPr>
        <p:spPr>
          <a:xfrm>
            <a:off x="11044214" y="34390102"/>
            <a:ext cx="7262028" cy="1514109"/>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مجتمع البحث وعينة الدراسة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0" name="Bulle ronde 9"/>
          <p:cNvSpPr/>
          <p:nvPr/>
        </p:nvSpPr>
        <p:spPr>
          <a:xfrm>
            <a:off x="9472578" y="36176052"/>
            <a:ext cx="10917094" cy="5188745"/>
          </a:xfrm>
          <a:prstGeom prst="wedgeEllipseCallou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1" anchor="ctr"/>
          <a:lstStyle/>
          <a:p>
            <a:pPr algn="just" rtl="1"/>
            <a:r>
              <a:rPr lang="ar-SA" sz="4000" b="1" dirty="0" smtClean="0">
                <a:latin typeface="Traditional Arabic" pitchFamily="18" charset="-78"/>
                <a:cs typeface="Traditional Arabic" pitchFamily="18" charset="-78"/>
              </a:rPr>
              <a:t>و يتمثل مجتمع  البحث الذي ستجرى عليه الدراسة في </a:t>
            </a:r>
            <a:r>
              <a:rPr lang="ar-DZ" sz="4000" b="1" dirty="0" smtClean="0">
                <a:latin typeface="Traditional Arabic" pitchFamily="18" charset="-78"/>
                <a:cs typeface="Traditional Arabic" pitchFamily="18" charset="-78"/>
              </a:rPr>
              <a:t>مؤسسة سونلغاز بولاية الوادي </a:t>
            </a:r>
            <a:r>
              <a:rPr lang="ar-SA" sz="4000" b="1" dirty="0" smtClean="0">
                <a:latin typeface="Traditional Arabic" pitchFamily="18" charset="-78"/>
                <a:cs typeface="Traditional Arabic" pitchFamily="18" charset="-78"/>
              </a:rPr>
              <a:t>.</a:t>
            </a:r>
            <a:endParaRPr lang="fr-FR" sz="4000" b="1" dirty="0" smtClean="0">
              <a:latin typeface="Traditional Arabic" pitchFamily="18" charset="-78"/>
              <a:cs typeface="Traditional Arabic" pitchFamily="18" charset="-78"/>
            </a:endParaRPr>
          </a:p>
          <a:p>
            <a:pPr algn="just" rtl="1"/>
            <a:r>
              <a:rPr lang="ar-SA" sz="4000" b="1" dirty="0" smtClean="0">
                <a:latin typeface="Traditional Arabic" pitchFamily="18" charset="-78"/>
                <a:cs typeface="Traditional Arabic" pitchFamily="18" charset="-78"/>
              </a:rPr>
              <a:t>و لحصر</a:t>
            </a:r>
            <a:r>
              <a:rPr lang="ar-DZ" sz="4000" b="1" dirty="0" smtClean="0">
                <a:latin typeface="Traditional Arabic" pitchFamily="18" charset="-78"/>
                <a:cs typeface="Traditional Arabic" pitchFamily="18" charset="-78"/>
              </a:rPr>
              <a:t> الموضوع من كل جوانبه تم اختيار طريقة المسح الشامل </a:t>
            </a:r>
            <a:r>
              <a:rPr lang="ar-DZ" sz="4000" b="1" dirty="0" err="1" smtClean="0">
                <a:latin typeface="Traditional Arabic" pitchFamily="18" charset="-78"/>
                <a:cs typeface="Traditional Arabic" pitchFamily="18" charset="-78"/>
              </a:rPr>
              <a:t>و</a:t>
            </a:r>
            <a:r>
              <a:rPr lang="ar-DZ" sz="4000" b="1" dirty="0" smtClean="0">
                <a:latin typeface="Traditional Arabic" pitchFamily="18" charset="-78"/>
                <a:cs typeface="Traditional Arabic" pitchFamily="18" charset="-78"/>
              </a:rPr>
              <a:t> يراد بهذا الأخير  الذي يشمل مجتمع  الدراسة بأكمله </a:t>
            </a:r>
            <a:r>
              <a:rPr lang="ar-DZ" sz="4000" b="1" dirty="0" err="1" smtClean="0">
                <a:latin typeface="Traditional Arabic" pitchFamily="18" charset="-78"/>
                <a:cs typeface="Traditional Arabic" pitchFamily="18" charset="-78"/>
              </a:rPr>
              <a:t>و</a:t>
            </a:r>
            <a:r>
              <a:rPr lang="ar-DZ" sz="4000" b="1" dirty="0" smtClean="0">
                <a:latin typeface="Traditional Arabic" pitchFamily="18" charset="-78"/>
                <a:cs typeface="Traditional Arabic" pitchFamily="18" charset="-78"/>
              </a:rPr>
              <a:t> تغطية كل مفردة من مفرداته </a:t>
            </a:r>
            <a:r>
              <a:rPr lang="ar-DZ" sz="4000" b="1" dirty="0" err="1" smtClean="0">
                <a:latin typeface="Traditional Arabic" pitchFamily="18" charset="-78"/>
                <a:cs typeface="Traditional Arabic" pitchFamily="18" charset="-78"/>
              </a:rPr>
              <a:t>و</a:t>
            </a:r>
            <a:r>
              <a:rPr lang="ar-DZ" sz="4000" b="1" dirty="0" smtClean="0">
                <a:latin typeface="Traditional Arabic" pitchFamily="18" charset="-78"/>
                <a:cs typeface="Traditional Arabic" pitchFamily="18" charset="-78"/>
              </a:rPr>
              <a:t> بالتالي قدر مجتمع البحث بـــ45 موظف .</a:t>
            </a:r>
            <a:endParaRPr lang="fr-FR" sz="4000" b="1" dirty="0">
              <a:latin typeface="Traditional Arabic" pitchFamily="18" charset="-78"/>
              <a:cs typeface="Traditional Arabic" pitchFamily="18" charset="-78"/>
            </a:endParaRPr>
          </a:p>
        </p:txBody>
      </p:sp>
      <p:sp>
        <p:nvSpPr>
          <p:cNvPr id="31" name="مستطيل مستدير الزوايا 30"/>
          <p:cNvSpPr/>
          <p:nvPr/>
        </p:nvSpPr>
        <p:spPr>
          <a:xfrm>
            <a:off x="1042894" y="27532054"/>
            <a:ext cx="13287468" cy="321471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r"/>
            <a:r>
              <a:rPr lang="fr-FR" sz="4000" b="1" dirty="0" smtClean="0">
                <a:solidFill>
                  <a:schemeClr val="dk1"/>
                </a:solidFill>
                <a:latin typeface="Traditional Arabic" panose="02020603050405020304" pitchFamily="18" charset="-78"/>
                <a:cs typeface="Traditional Arabic" panose="02020603050405020304" pitchFamily="18" charset="-78"/>
              </a:rPr>
              <a:t> </a:t>
            </a:r>
            <a:r>
              <a:rPr lang="ar-DZ" sz="4000" b="1" dirty="0" smtClean="0">
                <a:solidFill>
                  <a:schemeClr val="dk1"/>
                </a:solidFill>
                <a:latin typeface="Traditional Arabic" panose="02020603050405020304" pitchFamily="18" charset="-78"/>
                <a:cs typeface="Traditional Arabic" panose="02020603050405020304" pitchFamily="18" charset="-78"/>
              </a:rPr>
              <a:t>الإفراد المؤسسة التي تمثل مجتمع الدراسة </a:t>
            </a:r>
            <a:r>
              <a:rPr lang="fr-FR" sz="4000" b="1" dirty="0" smtClean="0">
                <a:solidFill>
                  <a:schemeClr val="dk1"/>
                </a:solidFill>
                <a:latin typeface="Traditional Arabic" panose="02020603050405020304" pitchFamily="18" charset="-78"/>
                <a:cs typeface="Traditional Arabic" panose="02020603050405020304" pitchFamily="18" charset="-78"/>
              </a:rPr>
              <a:t> </a:t>
            </a:r>
            <a:r>
              <a:rPr lang="ar-DZ" sz="4000" b="1" dirty="0" smtClean="0">
                <a:solidFill>
                  <a:schemeClr val="dk1"/>
                </a:solidFill>
                <a:latin typeface="Traditional Arabic" panose="02020603050405020304" pitchFamily="18" charset="-78"/>
                <a:cs typeface="Traditional Arabic" panose="02020603050405020304" pitchFamily="18" charset="-78"/>
              </a:rPr>
              <a:t>1- المقابلة : التي تم إجرائها مع بعض</a:t>
            </a:r>
          </a:p>
          <a:p>
            <a:pPr algn="r"/>
            <a:r>
              <a:rPr lang="ar-DZ" sz="4000" b="1" dirty="0" smtClean="0">
                <a:solidFill>
                  <a:schemeClr val="dk1"/>
                </a:solidFill>
                <a:latin typeface="Traditional Arabic" panose="02020603050405020304" pitchFamily="18" charset="-78"/>
                <a:cs typeface="Traditional Arabic" panose="02020603050405020304" pitchFamily="18" charset="-78"/>
              </a:rPr>
              <a:t>2- الاستبيان: اعتمدت الدراسة على الاستبيان المغلق </a:t>
            </a:r>
            <a:r>
              <a:rPr lang="ar-DZ" sz="4000" b="1" dirty="0" err="1" smtClean="0">
                <a:solidFill>
                  <a:schemeClr val="dk1"/>
                </a:solidFill>
                <a:latin typeface="Traditional Arabic" panose="02020603050405020304" pitchFamily="18" charset="-78"/>
                <a:cs typeface="Traditional Arabic" panose="02020603050405020304" pitchFamily="18" charset="-78"/>
              </a:rPr>
              <a:t>و</a:t>
            </a:r>
            <a:r>
              <a:rPr lang="ar-DZ" sz="4000" b="1" dirty="0" smtClean="0">
                <a:solidFill>
                  <a:schemeClr val="dk1"/>
                </a:solidFill>
                <a:latin typeface="Traditional Arabic" panose="02020603050405020304" pitchFamily="18" charset="-78"/>
                <a:cs typeface="Traditional Arabic" panose="02020603050405020304" pitchFamily="18" charset="-78"/>
              </a:rPr>
              <a:t> المفتوح والذي تضمن 25 سؤال قسم على أربعة محاور،</a:t>
            </a:r>
            <a:r>
              <a:rPr lang="ar-SA" sz="4000" b="1" dirty="0" smtClean="0">
                <a:solidFill>
                  <a:schemeClr val="dk1"/>
                </a:solidFill>
                <a:latin typeface="Traditional Arabic" panose="02020603050405020304" pitchFamily="18" charset="-78"/>
                <a:cs typeface="Traditional Arabic" panose="02020603050405020304" pitchFamily="18" charset="-78"/>
              </a:rPr>
              <a:t> </a:t>
            </a:r>
            <a:r>
              <a:rPr lang="ar-DZ" sz="4000" b="1" dirty="0" smtClean="0">
                <a:solidFill>
                  <a:schemeClr val="dk1"/>
                </a:solidFill>
                <a:latin typeface="Traditional Arabic" panose="02020603050405020304" pitchFamily="18" charset="-78"/>
                <a:cs typeface="Traditional Arabic" panose="02020603050405020304" pitchFamily="18" charset="-78"/>
              </a:rPr>
              <a:t>فالمحور الأول تضمن البيانات الشخصية، </a:t>
            </a:r>
            <a:r>
              <a:rPr lang="ar-DZ" sz="4000" b="1" dirty="0" err="1" smtClean="0">
                <a:solidFill>
                  <a:schemeClr val="dk1"/>
                </a:solidFill>
                <a:latin typeface="Traditional Arabic" panose="02020603050405020304" pitchFamily="18" charset="-78"/>
                <a:cs typeface="Traditional Arabic" panose="02020603050405020304" pitchFamily="18" charset="-78"/>
              </a:rPr>
              <a:t>اما</a:t>
            </a:r>
            <a:r>
              <a:rPr lang="ar-DZ" sz="4000" b="1" dirty="0" smtClean="0">
                <a:solidFill>
                  <a:schemeClr val="dk1"/>
                </a:solidFill>
                <a:latin typeface="Traditional Arabic" panose="02020603050405020304" pitchFamily="18" charset="-78"/>
                <a:cs typeface="Traditional Arabic" panose="02020603050405020304" pitchFamily="18" charset="-78"/>
              </a:rPr>
              <a:t> المحور الثاني خاص بالفرضية الأولى،</a:t>
            </a:r>
            <a:r>
              <a:rPr lang="ar-SA" sz="4000" b="1" dirty="0" smtClean="0">
                <a:solidFill>
                  <a:schemeClr val="dk1"/>
                </a:solidFill>
                <a:latin typeface="Traditional Arabic" panose="02020603050405020304" pitchFamily="18" charset="-78"/>
                <a:cs typeface="Traditional Arabic" panose="02020603050405020304" pitchFamily="18" charset="-78"/>
              </a:rPr>
              <a:t> </a:t>
            </a:r>
            <a:r>
              <a:rPr lang="ar-DZ" sz="4000" b="1" dirty="0" smtClean="0">
                <a:solidFill>
                  <a:schemeClr val="dk1"/>
                </a:solidFill>
                <a:latin typeface="Traditional Arabic" panose="02020603050405020304" pitchFamily="18" charset="-78"/>
                <a:cs typeface="Traditional Arabic" panose="02020603050405020304" pitchFamily="18" charset="-78"/>
              </a:rPr>
              <a:t>والمحور الثانية كان خاص بالفرضية الثانية</a:t>
            </a:r>
            <a:endParaRPr lang="ar-SA" sz="4000" b="1" dirty="0" smtClean="0">
              <a:solidFill>
                <a:schemeClr val="dk1"/>
              </a:solidFill>
              <a:latin typeface="Traditional Arabic" panose="02020603050405020304" pitchFamily="18" charset="-78"/>
              <a:cs typeface="Traditional Arabic" panose="02020603050405020304" pitchFamily="18" charset="-78"/>
            </a:endParaRPr>
          </a:p>
        </p:txBody>
      </p:sp>
      <p:pic>
        <p:nvPicPr>
          <p:cNvPr id="4" name="Picture 2" descr="C:\Users\uses\Downloads\مجلد جديد ‫(2)‬\images24.jpg"/>
          <p:cNvPicPr>
            <a:picLocks noChangeAspect="1" noChangeArrowheads="1"/>
          </p:cNvPicPr>
          <p:nvPr/>
        </p:nvPicPr>
        <p:blipFill>
          <a:blip r:embed="rId5"/>
          <a:srcRect/>
          <a:stretch>
            <a:fillRect/>
          </a:stretch>
        </p:blipFill>
        <p:spPr bwMode="auto">
          <a:xfrm>
            <a:off x="20474030" y="34461540"/>
            <a:ext cx="7929618" cy="8429684"/>
          </a:xfrm>
          <a:prstGeom prst="rect">
            <a:avLst/>
          </a:prstGeom>
          <a:noFill/>
        </p:spPr>
      </p:pic>
      <p:pic>
        <p:nvPicPr>
          <p:cNvPr id="1028" name="Picture 4" descr="C:\Users\uses\Downloads\مجلد جديد ‫(2)‬\images23.jpg"/>
          <p:cNvPicPr>
            <a:picLocks noChangeAspect="1" noChangeArrowheads="1"/>
          </p:cNvPicPr>
          <p:nvPr/>
        </p:nvPicPr>
        <p:blipFill>
          <a:blip r:embed="rId6"/>
          <a:srcRect/>
          <a:stretch>
            <a:fillRect/>
          </a:stretch>
        </p:blipFill>
        <p:spPr bwMode="auto">
          <a:xfrm>
            <a:off x="257076" y="34532978"/>
            <a:ext cx="9072626" cy="8358246"/>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repeatCount="indefinite"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trips(downLeft)">
                                      <p:cBhvr>
                                        <p:cTn id="7" dur="3000"/>
                                        <p:tgtEl>
                                          <p:spTgt spid="1026"/>
                                        </p:tgtEl>
                                      </p:cBhvr>
                                    </p:animEffect>
                                  </p:childTnLst>
                                </p:cTn>
                              </p:par>
                              <p:par>
                                <p:cTn id="8" presetID="18" presetClass="entr" presetSubtype="12" repeatCount="indefinite"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strips(downLeft)">
                                      <p:cBhvr>
                                        <p:cTn id="10" dur="30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edge">
                                      <p:cBhvr>
                                        <p:cTn id="15" dur="20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to="" calcmode="lin" valueType="num">
                                      <p:cBhvr>
                                        <p:cTn id="20" dur="1" fill="hold"/>
                                        <p:tgtEl>
                                          <p:spTgt spid="2"/>
                                        </p:tgtEl>
                                        <p:attrNameLst>
                                          <p:attrName/>
                                        </p:attrNameLst>
                                      </p:cBhvr>
                                    </p:anim>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11278"/>
                                        </p:tgtEl>
                                        <p:attrNameLst>
                                          <p:attrName>style.visibility</p:attrName>
                                        </p:attrNameLst>
                                      </p:cBhvr>
                                      <p:to>
                                        <p:strVal val="visible"/>
                                      </p:to>
                                    </p:set>
                                    <p:anim to="" calcmode="lin" valueType="num">
                                      <p:cBhvr>
                                        <p:cTn id="25" dur="1" fill="hold"/>
                                        <p:tgtEl>
                                          <p:spTgt spid="11278"/>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to="" calcmode="lin" valueType="num">
                                      <p:cBhvr>
                                        <p:cTn id="28" dur="1" fill="hold"/>
                                        <p:tgtEl>
                                          <p:spTgt spid="43"/>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linds(horizontal)">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 to="" calcmode="lin" valueType="num">
                                      <p:cBhvr>
                                        <p:cTn id="38" dur="1" fill="hold"/>
                                        <p:tgtEl>
                                          <p:spTgt spid="19"/>
                                        </p:tgtEl>
                                        <p:attrNameLst>
                                          <p:attrName/>
                                        </p:attrNameLst>
                                      </p:cBhvr>
                                    </p:anim>
                                  </p:childTnLst>
                                </p:cTn>
                              </p:par>
                              <p:par>
                                <p:cTn id="39" presetID="24"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 to="" calcmode="lin" valueType="num">
                                      <p:cBhvr>
                                        <p:cTn id="41" dur="1" fill="hold"/>
                                        <p:tgtEl>
                                          <p:spTgt spid="21"/>
                                        </p:tgtEl>
                                        <p:attrNameLst>
                                          <p:attrName/>
                                        </p:attrNameLst>
                                      </p:cBhvr>
                                    </p:anim>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blinds(horizontal)">
                                      <p:cBhvr>
                                        <p:cTn id="46" dur="500"/>
                                        <p:tgtEl>
                                          <p:spTgt spid="6"/>
                                        </p:tgtEl>
                                      </p:cBhvr>
                                    </p:animEffect>
                                  </p:childTnLst>
                                </p:cTn>
                              </p:par>
                            </p:childTnLst>
                          </p:cTn>
                        </p:par>
                      </p:childTnLst>
                    </p:cTn>
                  </p:par>
                  <p:par>
                    <p:cTn id="47" fill="hold">
                      <p:stCondLst>
                        <p:cond delay="indefinite"/>
                      </p:stCondLst>
                      <p:childTnLst>
                        <p:par>
                          <p:cTn id="48" fill="hold">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11284"/>
                                        </p:tgtEl>
                                        <p:attrNameLst>
                                          <p:attrName>style.visibility</p:attrName>
                                        </p:attrNameLst>
                                      </p:cBhvr>
                                      <p:to>
                                        <p:strVal val="visible"/>
                                      </p:to>
                                    </p:set>
                                    <p:anim to="" calcmode="lin" valueType="num">
                                      <p:cBhvr>
                                        <p:cTn id="51" dur="1" fill="hold"/>
                                        <p:tgtEl>
                                          <p:spTgt spid="11284"/>
                                        </p:tgtEl>
                                        <p:attrNameLst>
                                          <p:attrName/>
                                        </p:attrNameLst>
                                      </p:cBhvr>
                                    </p:anim>
                                  </p:childTnLst>
                                </p:cTn>
                              </p:par>
                              <p:par>
                                <p:cTn id="52" presetID="24" presetClass="entr" presetSubtype="0"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 to="" calcmode="lin" valueType="num">
                                      <p:cBhvr>
                                        <p:cTn id="54" dur="1" fill="hold"/>
                                        <p:tgtEl>
                                          <p:spTgt spid="49"/>
                                        </p:tgtEl>
                                        <p:attrNameLst>
                                          <p:attrName/>
                                        </p:attrNameLst>
                                      </p:cBhvr>
                                    </p:anim>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blinds(horizontal)">
                                      <p:cBhvr>
                                        <p:cTn id="59" dur="500"/>
                                        <p:tgtEl>
                                          <p:spTgt spid="34"/>
                                        </p:tgtEl>
                                      </p:cBhvr>
                                    </p:animEffect>
                                  </p:childTnLst>
                                </p:cTn>
                              </p:par>
                            </p:childTnLst>
                          </p:cTn>
                        </p:par>
                      </p:childTnLst>
                    </p:cTn>
                  </p:par>
                  <p:par>
                    <p:cTn id="60" fill="hold">
                      <p:stCondLst>
                        <p:cond delay="indefinite"/>
                      </p:stCondLst>
                      <p:childTnLst>
                        <p:par>
                          <p:cTn id="61" fill="hold">
                            <p:stCondLst>
                              <p:cond delay="0"/>
                            </p:stCondLst>
                            <p:childTnLst>
                              <p:par>
                                <p:cTn id="62" presetID="24" presetClass="entr" presetSubtype="0" fill="hold" grpId="0" nodeType="clickEffect">
                                  <p:stCondLst>
                                    <p:cond delay="0"/>
                                  </p:stCondLst>
                                  <p:childTnLst>
                                    <p:set>
                                      <p:cBhvr>
                                        <p:cTn id="63" dur="1" fill="hold">
                                          <p:stCondLst>
                                            <p:cond delay="0"/>
                                          </p:stCondLst>
                                        </p:cTn>
                                        <p:tgtEl>
                                          <p:spTgt spid="11276"/>
                                        </p:tgtEl>
                                        <p:attrNameLst>
                                          <p:attrName>style.visibility</p:attrName>
                                        </p:attrNameLst>
                                      </p:cBhvr>
                                      <p:to>
                                        <p:strVal val="visible"/>
                                      </p:to>
                                    </p:set>
                                    <p:anim to="" calcmode="lin" valueType="num">
                                      <p:cBhvr>
                                        <p:cTn id="64" dur="1" fill="hold"/>
                                        <p:tgtEl>
                                          <p:spTgt spid="11276"/>
                                        </p:tgtEl>
                                        <p:attrNameLst>
                                          <p:attrName/>
                                        </p:attrNameLst>
                                      </p:cBhvr>
                                    </p:anim>
                                  </p:childTnLst>
                                </p:cTn>
                              </p:par>
                              <p:par>
                                <p:cTn id="65" presetID="24"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 to="" calcmode="lin" valueType="num">
                                      <p:cBhvr>
                                        <p:cTn id="67" dur="1" fill="hold"/>
                                        <p:tgtEl>
                                          <p:spTgt spid="38"/>
                                        </p:tgtEl>
                                        <p:attrNameLst>
                                          <p:attrName/>
                                        </p:attrNameLst>
                                      </p:cBhvr>
                                    </p:anim>
                                  </p:childTnLst>
                                </p:cTn>
                              </p:par>
                            </p:childTnLst>
                          </p:cTn>
                        </p:par>
                      </p:childTnLst>
                    </p:cTn>
                  </p:par>
                  <p:par>
                    <p:cTn id="68" fill="hold">
                      <p:stCondLst>
                        <p:cond delay="indefinite"/>
                      </p:stCondLst>
                      <p:childTnLst>
                        <p:par>
                          <p:cTn id="69" fill="hold">
                            <p:stCondLst>
                              <p:cond delay="0"/>
                            </p:stCondLst>
                            <p:childTnLst>
                              <p:par>
                                <p:cTn id="70" presetID="20" presetClass="entr" presetSubtype="0" fill="hold" grpId="0"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edge">
                                      <p:cBhvr>
                                        <p:cTn id="72" dur="2000"/>
                                        <p:tgtEl>
                                          <p:spTgt spid="26"/>
                                        </p:tgtEl>
                                      </p:cBhvr>
                                    </p:animEffect>
                                  </p:childTnLst>
                                </p:cTn>
                              </p:par>
                            </p:childTnLst>
                          </p:cTn>
                        </p:par>
                      </p:childTnLst>
                    </p:cTn>
                  </p:par>
                  <p:par>
                    <p:cTn id="73" fill="hold">
                      <p:stCondLst>
                        <p:cond delay="indefinite"/>
                      </p:stCondLst>
                      <p:childTnLst>
                        <p:par>
                          <p:cTn id="74" fill="hold">
                            <p:stCondLst>
                              <p:cond delay="0"/>
                            </p:stCondLst>
                            <p:childTnLst>
                              <p:par>
                                <p:cTn id="75" presetID="24" presetClass="entr" presetSubtype="0" fill="hold" grpId="0" nodeType="clickEffect">
                                  <p:stCondLst>
                                    <p:cond delay="0"/>
                                  </p:stCondLst>
                                  <p:childTnLst>
                                    <p:set>
                                      <p:cBhvr>
                                        <p:cTn id="76" dur="1" fill="hold">
                                          <p:stCondLst>
                                            <p:cond delay="0"/>
                                          </p:stCondLst>
                                        </p:cTn>
                                        <p:tgtEl>
                                          <p:spTgt spid="11282"/>
                                        </p:tgtEl>
                                        <p:attrNameLst>
                                          <p:attrName>style.visibility</p:attrName>
                                        </p:attrNameLst>
                                      </p:cBhvr>
                                      <p:to>
                                        <p:strVal val="visible"/>
                                      </p:to>
                                    </p:set>
                                    <p:anim to="" calcmode="lin" valueType="num">
                                      <p:cBhvr>
                                        <p:cTn id="77" dur="1" fill="hold"/>
                                        <p:tgtEl>
                                          <p:spTgt spid="11282"/>
                                        </p:tgtEl>
                                        <p:attrNameLst>
                                          <p:attrName/>
                                        </p:attrNameLst>
                                      </p:cBhvr>
                                    </p:anim>
                                  </p:childTnLst>
                                </p:cTn>
                              </p:par>
                              <p:par>
                                <p:cTn id="78" presetID="24" presetClass="entr" presetSubtype="0" fill="hold" grpId="0" nodeType="withEffect">
                                  <p:stCondLst>
                                    <p:cond delay="0"/>
                                  </p:stCondLst>
                                  <p:childTnLst>
                                    <p:set>
                                      <p:cBhvr>
                                        <p:cTn id="79" dur="1" fill="hold">
                                          <p:stCondLst>
                                            <p:cond delay="0"/>
                                          </p:stCondLst>
                                        </p:cTn>
                                        <p:tgtEl>
                                          <p:spTgt spid="47"/>
                                        </p:tgtEl>
                                        <p:attrNameLst>
                                          <p:attrName>style.visibility</p:attrName>
                                        </p:attrNameLst>
                                      </p:cBhvr>
                                      <p:to>
                                        <p:strVal val="visible"/>
                                      </p:to>
                                    </p:set>
                                    <p:anim to="" calcmode="lin" valueType="num">
                                      <p:cBhvr>
                                        <p:cTn id="80" dur="1" fill="hold"/>
                                        <p:tgtEl>
                                          <p:spTgt spid="47"/>
                                        </p:tgtEl>
                                        <p:attrNameLst>
                                          <p:attrName/>
                                        </p:attrNameLst>
                                      </p:cBhvr>
                                    </p:anim>
                                  </p:childTnLst>
                                </p:cTn>
                              </p:par>
                            </p:childTnLst>
                          </p:cTn>
                        </p:par>
                      </p:childTnLst>
                    </p:cTn>
                  </p:par>
                  <p:par>
                    <p:cTn id="81" fill="hold">
                      <p:stCondLst>
                        <p:cond delay="indefinite"/>
                      </p:stCondLst>
                      <p:childTnLst>
                        <p:par>
                          <p:cTn id="82" fill="hold">
                            <p:stCondLst>
                              <p:cond delay="0"/>
                            </p:stCondLst>
                            <p:childTnLst>
                              <p:par>
                                <p:cTn id="83" presetID="20" presetClass="entr" presetSubtype="0" fill="hold" grpId="0" nodeType="click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edge">
                                      <p:cBhvr>
                                        <p:cTn id="85" dur="2000"/>
                                        <p:tgtEl>
                                          <p:spTgt spid="25"/>
                                        </p:tgtEl>
                                      </p:cBhvr>
                                    </p:animEffect>
                                  </p:childTnLst>
                                </p:cTn>
                              </p:par>
                            </p:childTnLst>
                          </p:cTn>
                        </p:par>
                      </p:childTnLst>
                    </p:cTn>
                  </p:par>
                  <p:par>
                    <p:cTn id="86" fill="hold">
                      <p:stCondLst>
                        <p:cond delay="indefinite"/>
                      </p:stCondLst>
                      <p:childTnLst>
                        <p:par>
                          <p:cTn id="87" fill="hold">
                            <p:stCondLst>
                              <p:cond delay="0"/>
                            </p:stCondLst>
                            <p:childTnLst>
                              <p:par>
                                <p:cTn id="88" presetID="24" presetClass="entr" presetSubtype="0" fill="hold" grpId="0" nodeType="clickEffect">
                                  <p:stCondLst>
                                    <p:cond delay="0"/>
                                  </p:stCondLst>
                                  <p:childTnLst>
                                    <p:set>
                                      <p:cBhvr>
                                        <p:cTn id="89" dur="1" fill="hold">
                                          <p:stCondLst>
                                            <p:cond delay="0"/>
                                          </p:stCondLst>
                                        </p:cTn>
                                        <p:tgtEl>
                                          <p:spTgt spid="33"/>
                                        </p:tgtEl>
                                        <p:attrNameLst>
                                          <p:attrName>style.visibility</p:attrName>
                                        </p:attrNameLst>
                                      </p:cBhvr>
                                      <p:to>
                                        <p:strVal val="visible"/>
                                      </p:to>
                                    </p:set>
                                    <p:anim to="" calcmode="lin" valueType="num">
                                      <p:cBhvr>
                                        <p:cTn id="90" dur="1" fill="hold"/>
                                        <p:tgtEl>
                                          <p:spTgt spid="33"/>
                                        </p:tgtEl>
                                        <p:attrNameLst>
                                          <p:attrName/>
                                        </p:attrNameLst>
                                      </p:cBhvr>
                                    </p:anim>
                                  </p:childTnLst>
                                </p:cTn>
                              </p:par>
                              <p:par>
                                <p:cTn id="91" presetID="24" presetClass="entr" presetSubtype="0" fill="hold" grpId="0" nodeType="withEffect">
                                  <p:stCondLst>
                                    <p:cond delay="0"/>
                                  </p:stCondLst>
                                  <p:childTnLst>
                                    <p:set>
                                      <p:cBhvr>
                                        <p:cTn id="92" dur="1" fill="hold">
                                          <p:stCondLst>
                                            <p:cond delay="0"/>
                                          </p:stCondLst>
                                        </p:cTn>
                                        <p:tgtEl>
                                          <p:spTgt spid="35"/>
                                        </p:tgtEl>
                                        <p:attrNameLst>
                                          <p:attrName>style.visibility</p:attrName>
                                        </p:attrNameLst>
                                      </p:cBhvr>
                                      <p:to>
                                        <p:strVal val="visible"/>
                                      </p:to>
                                    </p:set>
                                    <p:anim to="" calcmode="lin" valueType="num">
                                      <p:cBhvr>
                                        <p:cTn id="93" dur="1" fill="hold"/>
                                        <p:tgtEl>
                                          <p:spTgt spid="35"/>
                                        </p:tgtEl>
                                        <p:attrNameLst>
                                          <p:attrName/>
                                        </p:attrNameLst>
                                      </p:cBhvr>
                                    </p:anim>
                                  </p:childTnLst>
                                </p:cTn>
                              </p:par>
                            </p:childTnLst>
                          </p:cTn>
                        </p:par>
                      </p:childTnLst>
                    </p:cTn>
                  </p:par>
                  <p:par>
                    <p:cTn id="94" fill="hold">
                      <p:stCondLst>
                        <p:cond delay="indefinite"/>
                      </p:stCondLst>
                      <p:childTnLst>
                        <p:par>
                          <p:cTn id="95" fill="hold">
                            <p:stCondLst>
                              <p:cond delay="0"/>
                            </p:stCondLst>
                            <p:childTnLst>
                              <p:par>
                                <p:cTn id="96" presetID="24" presetClass="entr" presetSubtype="0" fill="hold" grpId="0" nodeType="clickEffect">
                                  <p:stCondLst>
                                    <p:cond delay="0"/>
                                  </p:stCondLst>
                                  <p:childTnLst>
                                    <p:set>
                                      <p:cBhvr>
                                        <p:cTn id="97" dur="1" fill="hold">
                                          <p:stCondLst>
                                            <p:cond delay="0"/>
                                          </p:stCondLst>
                                        </p:cTn>
                                        <p:tgtEl>
                                          <p:spTgt spid="39"/>
                                        </p:tgtEl>
                                        <p:attrNameLst>
                                          <p:attrName>style.visibility</p:attrName>
                                        </p:attrNameLst>
                                      </p:cBhvr>
                                      <p:to>
                                        <p:strVal val="visible"/>
                                      </p:to>
                                    </p:set>
                                    <p:anim to="" calcmode="lin" valueType="num">
                                      <p:cBhvr>
                                        <p:cTn id="98" dur="1" fill="hold"/>
                                        <p:tgtEl>
                                          <p:spTgt spid="39"/>
                                        </p:tgtEl>
                                        <p:attrNameLst>
                                          <p:attrName/>
                                        </p:attrNameLst>
                                      </p:cBhvr>
                                    </p:anim>
                                  </p:childTnLst>
                                </p:cTn>
                              </p:par>
                              <p:par>
                                <p:cTn id="99" presetID="24" presetClass="entr" presetSubtype="0" fill="hold" grpId="0" nodeType="withEffect">
                                  <p:stCondLst>
                                    <p:cond delay="0"/>
                                  </p:stCondLst>
                                  <p:childTnLst>
                                    <p:set>
                                      <p:cBhvr>
                                        <p:cTn id="100" dur="1" fill="hold">
                                          <p:stCondLst>
                                            <p:cond delay="0"/>
                                          </p:stCondLst>
                                        </p:cTn>
                                        <p:tgtEl>
                                          <p:spTgt spid="40"/>
                                        </p:tgtEl>
                                        <p:attrNameLst>
                                          <p:attrName>style.visibility</p:attrName>
                                        </p:attrNameLst>
                                      </p:cBhvr>
                                      <p:to>
                                        <p:strVal val="visible"/>
                                      </p:to>
                                    </p:set>
                                    <p:anim to="" calcmode="lin" valueType="num">
                                      <p:cBhvr>
                                        <p:cTn id="101" dur="1" fill="hold"/>
                                        <p:tgtEl>
                                          <p:spTgt spid="40"/>
                                        </p:tgtEl>
                                        <p:attrNameLst>
                                          <p:attrName/>
                                        </p:attrNameLst>
                                      </p:cBhvr>
                                    </p:anim>
                                  </p:childTnLst>
                                </p:cTn>
                              </p:par>
                            </p:childTnLst>
                          </p:cTn>
                        </p:par>
                      </p:childTnLst>
                    </p:cTn>
                  </p:par>
                  <p:par>
                    <p:cTn id="102" fill="hold">
                      <p:stCondLst>
                        <p:cond delay="indefinite"/>
                      </p:stCondLst>
                      <p:childTnLst>
                        <p:par>
                          <p:cTn id="103" fill="hold">
                            <p:stCondLst>
                              <p:cond delay="0"/>
                            </p:stCondLst>
                            <p:childTnLst>
                              <p:par>
                                <p:cTn id="104" presetID="20" presetClass="entr" presetSubtype="0" fill="hold" grpId="0" nodeType="clickEffect">
                                  <p:stCondLst>
                                    <p:cond delay="0"/>
                                  </p:stCondLst>
                                  <p:childTnLst>
                                    <p:set>
                                      <p:cBhvr>
                                        <p:cTn id="105" dur="1" fill="hold">
                                          <p:stCondLst>
                                            <p:cond delay="0"/>
                                          </p:stCondLst>
                                        </p:cTn>
                                        <p:tgtEl>
                                          <p:spTgt spid="10"/>
                                        </p:tgtEl>
                                        <p:attrNameLst>
                                          <p:attrName>style.visibility</p:attrName>
                                        </p:attrNameLst>
                                      </p:cBhvr>
                                      <p:to>
                                        <p:strVal val="visible"/>
                                      </p:to>
                                    </p:set>
                                    <p:animEffect transition="in" filter="wedge">
                                      <p:cBhvr>
                                        <p:cTn id="10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1276" grpId="0" animBg="1"/>
      <p:bldP spid="38" grpId="0" animBg="1"/>
      <p:bldP spid="11278" grpId="0" animBg="1"/>
      <p:bldP spid="43" grpId="0" animBg="1"/>
      <p:bldP spid="11282" grpId="0" animBg="1"/>
      <p:bldP spid="47" grpId="0" animBg="1"/>
      <p:bldP spid="11284" grpId="0" animBg="1"/>
      <p:bldP spid="49" grpId="0" animBg="1"/>
      <p:bldP spid="34" grpId="0" animBg="1"/>
      <p:bldP spid="25" grpId="0" animBg="1"/>
      <p:bldP spid="2" grpId="0" animBg="1"/>
      <p:bldP spid="3" grpId="0" animBg="1"/>
      <p:bldP spid="19" grpId="0" animBg="1"/>
      <p:bldP spid="21" grpId="0" animBg="1"/>
      <p:bldP spid="6" grpId="0" animBg="1"/>
      <p:bldP spid="26" grpId="0" animBg="1"/>
      <p:bldP spid="33" grpId="0" animBg="1"/>
      <p:bldP spid="35" grpId="0" animBg="1"/>
      <p:bldP spid="39" grpId="0" animBg="1"/>
      <p:bldP spid="40"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1152</TotalTime>
  <Words>721</Words>
  <Application>Microsoft Office PowerPoint</Application>
  <PresentationFormat>مخصص</PresentationFormat>
  <Paragraphs>35</Paragraphs>
  <Slides>1</Slides>
  <Notes>1</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Promenade</vt:lpstr>
      <vt:lpstr>الشريحة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uses</cp:lastModifiedBy>
  <cp:revision>114</cp:revision>
  <dcterms:created xsi:type="dcterms:W3CDTF">2014-04-16T09:22:23Z</dcterms:created>
  <dcterms:modified xsi:type="dcterms:W3CDTF">2015-02-28T22:02:38Z</dcterms:modified>
</cp:coreProperties>
</file>